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61" r:id="rId3"/>
    <p:sldId id="265" r:id="rId4"/>
    <p:sldId id="263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DF4"/>
    <a:srgbClr val="D9E8FD"/>
    <a:srgbClr val="F3D9E7"/>
    <a:srgbClr val="EDC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5304-0B03-4267-BDB8-9359F4FCFD1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98C4C-7460-4A0A-B8D4-02507EA28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3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98C4C-7460-4A0A-B8D4-02507EA2866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77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98C4C-7460-4A0A-B8D4-02507EA2866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1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98C4C-7460-4A0A-B8D4-02507EA2866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5641776"/>
            <a:ext cx="4222662" cy="1077218"/>
          </a:xfrm>
          <a:prstGeom prst="rect">
            <a:avLst/>
          </a:prstGeom>
          <a:solidFill>
            <a:srgbClr val="F3D9E7"/>
          </a:solidFill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отделения 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профилактики ГУЗ «Елецкая 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больница № 2»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Н.А. Измайлова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604" y="188640"/>
            <a:ext cx="8136904" cy="2086725"/>
          </a:xfrm>
          <a:prstGeom prst="rect">
            <a:avLst/>
          </a:prstGeom>
          <a:solidFill>
            <a:srgbClr val="F9EDF4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на территории </a:t>
            </a: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Елец</a:t>
            </a: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 по вакцинации </a:t>
            </a: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против гриппа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6" descr="&amp;quot;ВАКЦИНА против гриппа&amp;quot; сезон 2022-2023 г.г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139" y="2420888"/>
            <a:ext cx="450882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22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Зачем делать прививку от грипп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7" y="116632"/>
            <a:ext cx="450700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Вакцинация против гриппа - это безопасно!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6094"/>
            <a:ext cx="4166147" cy="31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Первые сведения о гриппе относятся к 412г. до н.э., Гиппократ описал заболе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" b="39308"/>
          <a:stretch/>
        </p:blipFill>
        <p:spPr bwMode="auto">
          <a:xfrm>
            <a:off x="137007" y="3356992"/>
            <a:ext cx="870351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08720"/>
            <a:ext cx="8712968" cy="5509200"/>
          </a:xfrm>
          <a:prstGeom prst="rect">
            <a:avLst/>
          </a:prstGeom>
          <a:solidFill>
            <a:srgbClr val="F9EDF4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Лица </a:t>
            </a:r>
            <a:r>
              <a:rPr lang="ru-RU" sz="1600" dirty="0">
                <a:latin typeface="Arial Black" panose="020B0A04020102020204" pitchFamily="34" charset="0"/>
              </a:rPr>
              <a:t>старше 60 лет, прежде всего проживающие в учреждениях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   социального </a:t>
            </a:r>
            <a:r>
              <a:rPr lang="ru-RU" sz="1600" dirty="0">
                <a:latin typeface="Arial Black" panose="020B0A04020102020204" pitchFamily="34" charset="0"/>
              </a:rPr>
              <a:t>обеспечения;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лица</a:t>
            </a:r>
            <a:r>
              <a:rPr lang="ru-RU" sz="1600" dirty="0">
                <a:latin typeface="Arial Black" panose="020B0A04020102020204" pitchFamily="34" charset="0"/>
              </a:rPr>
              <a:t>, страдающие заболеваниями эндокринной системы (диабет), нарушениями обмена веществ (ожирение),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болезнями </a:t>
            </a:r>
            <a:r>
              <a:rPr lang="ru-RU" sz="1600" dirty="0">
                <a:latin typeface="Arial Black" panose="020B0A04020102020204" pitchFamily="34" charset="0"/>
              </a:rPr>
              <a:t>системы кровообращения (гипертоническая болезнь, ишемическая болезнь сердца),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хроническими </a:t>
            </a:r>
            <a:r>
              <a:rPr lang="ru-RU" sz="1600" dirty="0">
                <a:latin typeface="Arial Black" panose="020B0A04020102020204" pitchFamily="34" charset="0"/>
              </a:rPr>
              <a:t>заболеваниями дыхательной системы (</a:t>
            </a:r>
            <a:r>
              <a:rPr lang="ru-RU" sz="1600" dirty="0" smtClean="0">
                <a:latin typeface="Arial Black" panose="020B0A04020102020204" pitchFamily="34" charset="0"/>
              </a:rPr>
              <a:t>хронический </a:t>
            </a:r>
          </a:p>
          <a:p>
            <a:pPr algn="just"/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   бронхит</a:t>
            </a:r>
            <a:r>
              <a:rPr lang="ru-RU" sz="1600" dirty="0">
                <a:latin typeface="Arial Black" panose="020B0A04020102020204" pitchFamily="34" charset="0"/>
              </a:rPr>
              <a:t>, бронхиальная астма), хроническими заболеваниями печени </a:t>
            </a:r>
            <a:r>
              <a:rPr lang="ru-RU" sz="1600" dirty="0" smtClean="0">
                <a:latin typeface="Arial Black" panose="020B0A04020102020204" pitchFamily="34" charset="0"/>
              </a:rPr>
              <a:t> </a:t>
            </a:r>
          </a:p>
          <a:p>
            <a:pPr algn="just"/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   и  почек</a:t>
            </a:r>
            <a:r>
              <a:rPr lang="ru-RU" sz="1600" dirty="0">
                <a:latin typeface="Arial Black" panose="020B0A04020102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женщины </a:t>
            </a:r>
            <a:r>
              <a:rPr lang="ru-RU" sz="1600" dirty="0">
                <a:latin typeface="Arial Black" panose="020B0A04020102020204" pitchFamily="34" charset="0"/>
              </a:rPr>
              <a:t>во 2-м и 3-м триместре беременности (только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    инактивированными </a:t>
            </a:r>
            <a:r>
              <a:rPr lang="ru-RU" sz="1600" dirty="0">
                <a:latin typeface="Arial Black" panose="020B0A04020102020204" pitchFamily="34" charset="0"/>
              </a:rPr>
              <a:t>вакцинами);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лица</a:t>
            </a:r>
            <a:r>
              <a:rPr lang="ru-RU" sz="1600" dirty="0">
                <a:latin typeface="Arial Black" panose="020B0A04020102020204" pitchFamily="34" charset="0"/>
              </a:rPr>
              <a:t>, часто болеющие острыми респираторными вирусными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   заболеваниями</a:t>
            </a:r>
            <a:r>
              <a:rPr lang="ru-RU" sz="1600" dirty="0">
                <a:latin typeface="Arial Black" panose="020B0A04020102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дети </a:t>
            </a:r>
            <a:r>
              <a:rPr lang="ru-RU" sz="1600" dirty="0">
                <a:latin typeface="Arial Black" panose="020B0A04020102020204" pitchFamily="34" charset="0"/>
              </a:rPr>
              <a:t>старше 6 месяцев, дети, посещающие дошкольные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   образовательные учреждения </a:t>
            </a:r>
            <a:r>
              <a:rPr lang="ru-RU" sz="1600" dirty="0">
                <a:latin typeface="Arial Black" panose="020B0A04020102020204" pitchFamily="34" charset="0"/>
              </a:rPr>
              <a:t>и (или) находящиеся в организациях с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atin typeface="Arial Black" panose="020B0A04020102020204" pitchFamily="34" charset="0"/>
              </a:rPr>
              <a:t>   постоянным </a:t>
            </a:r>
            <a:r>
              <a:rPr lang="ru-RU" sz="1600" dirty="0">
                <a:latin typeface="Arial Black" panose="020B0A04020102020204" pitchFamily="34" charset="0"/>
              </a:rPr>
              <a:t>пребыванием (детские дома, дома </a:t>
            </a:r>
            <a:r>
              <a:rPr lang="ru-RU" sz="1600" dirty="0" smtClean="0">
                <a:latin typeface="Arial Black" panose="020B0A04020102020204" pitchFamily="34" charset="0"/>
              </a:rPr>
              <a:t>ребёнка</a:t>
            </a:r>
            <a:r>
              <a:rPr lang="ru-RU" sz="1600" dirty="0">
                <a:latin typeface="Arial Black" panose="020B0A04020102020204" pitchFamily="34" charset="0"/>
              </a:rPr>
              <a:t>);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школьники; студенты;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медицинские </a:t>
            </a:r>
            <a:r>
              <a:rPr lang="ru-RU" sz="1600" dirty="0">
                <a:latin typeface="Arial Black" panose="020B0A04020102020204" pitchFamily="34" charset="0"/>
              </a:rPr>
              <a:t>работники</a:t>
            </a:r>
            <a:r>
              <a:rPr lang="ru-RU" sz="1600" dirty="0" smtClean="0">
                <a:latin typeface="Arial Black" panose="020B0A04020102020204" pitchFamily="34" charset="0"/>
              </a:rPr>
              <a:t>; работники </a:t>
            </a:r>
            <a:r>
              <a:rPr lang="ru-RU" sz="1600" dirty="0">
                <a:latin typeface="Arial Black" panose="020B0A04020102020204" pitchFamily="34" charset="0"/>
              </a:rPr>
              <a:t>сферы обслуживания, транспорта, учебных заведений и других людей с многочисленными производственными контактами</a:t>
            </a:r>
            <a:r>
              <a:rPr lang="ru-RU" sz="1600" dirty="0" smtClean="0">
                <a:latin typeface="Arial Black" panose="020B0A04020102020204" pitchFamily="34" charset="0"/>
              </a:rPr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Arial Black" panose="020B0A04020102020204" pitchFamily="34" charset="0"/>
              </a:rPr>
              <a:t>дети, получающие </a:t>
            </a:r>
            <a:r>
              <a:rPr lang="ru-RU" sz="1600" dirty="0">
                <a:latin typeface="Arial Black" panose="020B0A04020102020204" pitchFamily="34" charset="0"/>
              </a:rPr>
              <a:t>аспиринотерапию;</a:t>
            </a:r>
          </a:p>
          <a:p>
            <a:pPr algn="just"/>
            <a:r>
              <a:rPr lang="ru-RU" sz="1600" dirty="0" smtClean="0">
                <a:latin typeface="Arial Black" panose="020B0A04020102020204" pitchFamily="34" charset="0"/>
              </a:rPr>
              <a:t>-   воинские </a:t>
            </a:r>
            <a:r>
              <a:rPr lang="ru-RU" sz="1600" dirty="0">
                <a:latin typeface="Arial Black" panose="020B0A04020102020204" pitchFamily="34" charset="0"/>
              </a:rPr>
              <a:t>контингенты.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2389"/>
            <a:ext cx="8856984" cy="369332"/>
          </a:xfrm>
          <a:prstGeom prst="rect">
            <a:avLst/>
          </a:prstGeom>
          <a:solidFill>
            <a:srgbClr val="F3D9E7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Лица, относящиеся к категории высокого риска </a:t>
            </a:r>
            <a:endParaRPr lang="ru-RU" sz="3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4" descr="Вакцины от гриппа: как в них разобраться?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9"/>
          <a:stretch/>
        </p:blipFill>
        <p:spPr bwMode="auto">
          <a:xfrm>
            <a:off x="107504" y="3288010"/>
            <a:ext cx="4164537" cy="33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Прививка от гриппа?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r="2384"/>
          <a:stretch/>
        </p:blipFill>
        <p:spPr bwMode="auto">
          <a:xfrm>
            <a:off x="107504" y="128825"/>
            <a:ext cx="3312000" cy="29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Возможна вакцинация в начале эпидемического подъема заболеваемости гриппом.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15814" r="4548" b="23631"/>
          <a:stretch/>
        </p:blipFill>
        <p:spPr bwMode="auto">
          <a:xfrm>
            <a:off x="3227834" y="1484784"/>
            <a:ext cx="2583953" cy="172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8" descr="Россию ждёт волна сезонного супервируса, от которого нет вакцины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4110"/>
            <a:ext cx="3259519" cy="241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1647" y="3645024"/>
            <a:ext cx="4572000" cy="2369880"/>
          </a:xfrm>
          <a:prstGeom prst="rect">
            <a:avLst/>
          </a:prstGeom>
          <a:solidFill>
            <a:srgbClr val="F9EDF4"/>
          </a:solidFill>
        </p:spPr>
        <p:txBody>
          <a:bodyPr>
            <a:spAutoFit/>
          </a:bodyPr>
          <a:lstStyle/>
          <a:p>
            <a:pPr marL="10800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вакцинации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23128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вакцины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8540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доз, из них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Совигрипп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6860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Ультрикс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14.09.2022 г. привито – 4509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счёт средств работодателей вакцинировано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655 человек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8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442fz.volganet.ru/upload/iblock/a87/Gripp-A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2" y="260648"/>
            <a:ext cx="542140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doveri.bget.ru/wp-content/uploads/2021/09/aa1d2d2b80ddb2bec5685f51bb339f7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13" y="300286"/>
            <a:ext cx="3482843" cy="40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581128"/>
            <a:ext cx="8079298" cy="1446550"/>
          </a:xfrm>
          <a:prstGeom prst="rect">
            <a:avLst/>
          </a:prstGeom>
          <a:solidFill>
            <a:srgbClr val="D9E8FD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800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dirty="0" smtClean="0">
                <a:ln w="1905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Благодарю </a:t>
            </a:r>
            <a:r>
              <a:rPr lang="ru-RU" sz="3200" dirty="0">
                <a:ln w="1905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за внимание!</a:t>
            </a:r>
          </a:p>
          <a:p>
            <a:pPr algn="ctr"/>
            <a:endParaRPr lang="ru-RU" sz="800" dirty="0">
              <a:ln w="19050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1905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Будьте здоровы</a:t>
            </a:r>
            <a:r>
              <a:rPr lang="ru-RU" sz="3200" dirty="0" smtClean="0">
                <a:ln w="1905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!</a:t>
            </a:r>
          </a:p>
          <a:p>
            <a:pPr algn="ctr"/>
            <a:endParaRPr lang="ru-RU" sz="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232</Words>
  <Application>Microsoft Office PowerPoint</Application>
  <PresentationFormat>Экран (4:3)</PresentationFormat>
  <Paragraphs>41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45</cp:revision>
  <cp:lastPrinted>2022-09-13T13:54:56Z</cp:lastPrinted>
  <dcterms:created xsi:type="dcterms:W3CDTF">2022-01-21T07:54:08Z</dcterms:created>
  <dcterms:modified xsi:type="dcterms:W3CDTF">2022-10-03T11:24:13Z</dcterms:modified>
</cp:coreProperties>
</file>